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51" r:id="rId2"/>
    <p:sldMasterId id="2147483653" r:id="rId3"/>
    <p:sldMasterId id="2147483655" r:id="rId4"/>
    <p:sldMasterId id="2147483657" r:id="rId5"/>
    <p:sldMasterId id="2147483659" r:id="rId6"/>
    <p:sldMasterId id="2147483661" r:id="rId7"/>
    <p:sldMasterId id="2147483663" r:id="rId8"/>
    <p:sldMasterId id="2147483665" r:id="rId9"/>
    <p:sldMasterId id="2147483667" r:id="rId10"/>
  </p:sldMasterIdLst>
  <p:sldIdLst>
    <p:sldId id="256" r:id="rId11"/>
    <p:sldId id="260" r:id="rId12"/>
    <p:sldId id="263" r:id="rId13"/>
    <p:sldId id="266" r:id="rId14"/>
    <p:sldId id="269" r:id="rId15"/>
    <p:sldId id="272" r:id="rId16"/>
    <p:sldId id="275" r:id="rId17"/>
    <p:sldId id="278" r:id="rId18"/>
    <p:sldId id="281" r:id="rId19"/>
    <p:sldId id="284" r:id="rId20"/>
  </p:sldIdLst>
  <p:sldSz cx="7556500" cy="10680700"/>
  <p:notesSz cx="7556500" cy="10680700"/>
  <p:custDataLst>
    <p:tags r:id="rId21"/>
  </p:custDataLst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Master" Target="slideMasters/slideMaster10.xml" /><Relationship Id="rId11" Type="http://schemas.openxmlformats.org/officeDocument/2006/relationships/slide" Target="slides/slide1.xml" /><Relationship Id="rId12" Type="http://schemas.openxmlformats.org/officeDocument/2006/relationships/slide" Target="slides/slide2.xml" /><Relationship Id="rId13" Type="http://schemas.openxmlformats.org/officeDocument/2006/relationships/slide" Target="slides/slide3.xml" /><Relationship Id="rId14" Type="http://schemas.openxmlformats.org/officeDocument/2006/relationships/slide" Target="slides/slide4.xml" /><Relationship Id="rId15" Type="http://schemas.openxmlformats.org/officeDocument/2006/relationships/slide" Target="slides/slide5.xml" /><Relationship Id="rId16" Type="http://schemas.openxmlformats.org/officeDocument/2006/relationships/slide" Target="slides/slide6.xml" /><Relationship Id="rId17" Type="http://schemas.openxmlformats.org/officeDocument/2006/relationships/slide" Target="slides/slide7.xml" /><Relationship Id="rId18" Type="http://schemas.openxmlformats.org/officeDocument/2006/relationships/slide" Target="slides/slide8.xml" /><Relationship Id="rId19" Type="http://schemas.openxmlformats.org/officeDocument/2006/relationships/slide" Target="slides/slide9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0.xml" /><Relationship Id="rId21" Type="http://schemas.openxmlformats.org/officeDocument/2006/relationships/tags" Target="tags/tag1.xml" /><Relationship Id="rId22" Type="http://schemas.openxmlformats.org/officeDocument/2006/relationships/presProps" Target="presProps.xml" /><Relationship Id="rId23" Type="http://schemas.openxmlformats.org/officeDocument/2006/relationships/viewProps" Target="viewProps.xml" /><Relationship Id="rId24" Type="http://schemas.openxmlformats.org/officeDocument/2006/relationships/theme" Target="theme/theme1.xml" /><Relationship Id="rId25" Type="http://schemas.openxmlformats.org/officeDocument/2006/relationships/tableStyles" Target="tableStyles.xml" /><Relationship Id="rId3" Type="http://schemas.openxmlformats.org/officeDocument/2006/relationships/slideMaster" Target="slideMasters/slideMaster3.xml" /><Relationship Id="rId4" Type="http://schemas.openxmlformats.org/officeDocument/2006/relationships/slideMaster" Target="slideMasters/slideMaster4.xml" /><Relationship Id="rId5" Type="http://schemas.openxmlformats.org/officeDocument/2006/relationships/slideMaster" Target="slideMasters/slideMaster5.xml" /><Relationship Id="rId6" Type="http://schemas.openxmlformats.org/officeDocument/2006/relationships/slideMaster" Target="slideMasters/slideMaster6.xml" /><Relationship Id="rId7" Type="http://schemas.openxmlformats.org/officeDocument/2006/relationships/slideMaster" Target="slideMasters/slideMaster7.xml" /><Relationship Id="rId8" Type="http://schemas.openxmlformats.org/officeDocument/2006/relationships/slideMaster" Target="slideMasters/slideMaster8.xml" /><Relationship Id="rId9" Type="http://schemas.openxmlformats.org/officeDocument/2006/relationships/slideMaster" Target="slideMasters/slideMaster9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_rels/slideMaster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theme" Target="../theme/theme10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" Target="../theme/theme2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theme" Target="../theme/theme3.xml" /></Relationships>
</file>

<file path=ppt/slideMasters/_rels/slideMaster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heme" Target="../theme/theme4.xml" /></Relationships>
</file>

<file path=ppt/slideMasters/_rels/slideMaster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theme" Target="../theme/theme5.xml" /></Relationships>
</file>

<file path=ppt/slideMasters/_rels/slideMaster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theme" Target="../theme/theme6.xml" /></Relationships>
</file>

<file path=ppt/slideMasters/_rels/slideMaster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heme" Target="../theme/theme7.xml" /></Relationships>
</file>

<file path=ppt/slideMasters/_rels/slideMaster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theme" Target="../theme/theme8.xml" /></Relationships>
</file>

<file path=ppt/slideMasters/_rels/slideMaster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theme" Target="../theme/theme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Relationship Id="rId4" Type="http://schemas.openxmlformats.org/officeDocument/2006/relationships/image" Target="../media/image3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image" Target="../media/image1.jpeg" /><Relationship Id="rId3" Type="http://schemas.openxmlformats.org/officeDocument/2006/relationships/image" Target="../media/image12.jpeg" /><Relationship Id="rId4" Type="http://schemas.openxmlformats.org/officeDocument/2006/relationships/image" Target="../media/image3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4.jpeg" /><Relationship Id="rId4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.jpeg" /><Relationship Id="rId3" Type="http://schemas.openxmlformats.org/officeDocument/2006/relationships/image" Target="../media/image5.jpeg" /><Relationship Id="rId4" Type="http://schemas.openxmlformats.org/officeDocument/2006/relationships/image" Target="../media/image3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.jpeg" /><Relationship Id="rId3" Type="http://schemas.openxmlformats.org/officeDocument/2006/relationships/image" Target="../media/image6.jpeg" /><Relationship Id="rId4" Type="http://schemas.openxmlformats.org/officeDocument/2006/relationships/image" Target="../media/image3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.jpeg" /><Relationship Id="rId3" Type="http://schemas.openxmlformats.org/officeDocument/2006/relationships/image" Target="../media/image7.jpeg" /><Relationship Id="rId4" Type="http://schemas.openxmlformats.org/officeDocument/2006/relationships/image" Target="../media/image3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.jpeg" /><Relationship Id="rId3" Type="http://schemas.openxmlformats.org/officeDocument/2006/relationships/image" Target="../media/image8.jpeg" /><Relationship Id="rId4" Type="http://schemas.openxmlformats.org/officeDocument/2006/relationships/image" Target="../media/image3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Relationship Id="rId3" Type="http://schemas.openxmlformats.org/officeDocument/2006/relationships/image" Target="../media/image9.jpeg" /><Relationship Id="rId4" Type="http://schemas.openxmlformats.org/officeDocument/2006/relationships/image" Target="../media/image3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.jpeg" /><Relationship Id="rId3" Type="http://schemas.openxmlformats.org/officeDocument/2006/relationships/image" Target="../media/image10.jpeg" /><Relationship Id="rId4" Type="http://schemas.openxmlformats.org/officeDocument/2006/relationships/image" Target="../media/image3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image" Target="../media/image1.jpeg" /><Relationship Id="rId3" Type="http://schemas.openxmlformats.org/officeDocument/2006/relationships/image" Target="../media/image11.jpeg" /><Relationship Id="rId4" Type="http://schemas.openxmlformats.org/officeDocument/2006/relationships/image" Target="../media/image3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862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728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24</a:t>
            </a:r>
          </a:p>
        </p:txBody>
      </p:sp>
      <p:sp>
        <p:nvSpPr>
          <p:cNvPr id="1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1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862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728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365869"/>
            <a:ext cx="5656538" cy="1503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Example 14:</a:t>
            </a:r>
            <a:r>
              <a:rPr sz="1400" b="1" spc="346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 the transmission parameters for the circuit in Fig.</a:t>
            </a:r>
          </a:p>
          <a:p>
            <a:pPr marL="0" marR="0">
              <a:lnSpc>
                <a:spcPts val="1554"/>
              </a:lnSpc>
              <a:spcBef>
                <a:spcPts val="171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  <a:p>
            <a:pPr marL="0" marR="0">
              <a:lnSpc>
                <a:spcPts val="1554"/>
              </a:lnSpc>
              <a:spcBef>
                <a:spcPts val="29"/>
              </a:spcBef>
              <a:spcAft>
                <a:spcPct val="0"/>
              </a:spcAft>
            </a:pP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1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can</a:t>
            </a:r>
            <a:r>
              <a:rPr sz="1400" spc="1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regard</a:t>
            </a:r>
            <a:r>
              <a:rPr sz="1400" spc="1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given</a:t>
            </a:r>
            <a:r>
              <a:rPr sz="14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1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</a:t>
            </a:r>
            <a:r>
              <a:rPr sz="1400" spc="112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1</a:t>
            </a:r>
            <a:r>
              <a:rPr sz="1400" spc="129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1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cascade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connection</a:t>
            </a:r>
            <a:r>
              <a:rPr sz="1400" spc="2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2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</a:t>
            </a:r>
            <a:r>
              <a:rPr sz="1400" spc="2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sz="1400" spc="2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networks</a:t>
            </a:r>
            <a:r>
              <a:rPr sz="1400" spc="2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2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00" spc="2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2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</a:t>
            </a:r>
            <a:r>
              <a:rPr sz="1400" spc="198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2(a).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can</a:t>
            </a:r>
            <a:r>
              <a:rPr sz="14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</a:t>
            </a:r>
            <a:r>
              <a:rPr sz="1400" spc="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sz="140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network,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</a:t>
            </a:r>
            <a:r>
              <a:rPr sz="1400" spc="25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2(b),</a:t>
            </a:r>
            <a:r>
              <a:rPr sz="1400" spc="52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has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following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transmission parameters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05384" y="6631923"/>
            <a:ext cx="262656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Thus for total network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 1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33</a:t>
            </a:r>
          </a:p>
        </p:txBody>
      </p:sp>
      <p:sp>
        <p:nvSpPr>
          <p:cNvPr id="1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1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862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728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2969250"/>
            <a:ext cx="4556485" cy="481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Example 10: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 </a:t>
            </a:r>
            <a:r>
              <a:rPr sz="1400" spc="17">
                <a:solidFill>
                  <a:srgbClr val="000000"/>
                </a:solidFill>
                <a:latin typeface="FNVCHR+Cambria Math"/>
                <a:cs typeface="FNVCHR+Cambria Math"/>
              </a:rPr>
              <a:t>[푧]</a:t>
            </a:r>
            <a:r>
              <a:rPr sz="1400" spc="12">
                <a:solidFill>
                  <a:srgbClr val="000000"/>
                </a:solidFill>
                <a:latin typeface="FNVCHR+Cambria Math"/>
                <a:cs typeface="FNVCHR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</a:t>
            </a:r>
            <a:r>
              <a:rPr sz="1400" spc="17">
                <a:solidFill>
                  <a:srgbClr val="000000"/>
                </a:solidFill>
                <a:latin typeface="FNVCHR+Cambria Math"/>
                <a:cs typeface="FNVCHR+Cambria Math"/>
              </a:rPr>
              <a:t>[푔]</a:t>
            </a:r>
            <a:r>
              <a:rPr sz="1400" spc="360">
                <a:solidFill>
                  <a:srgbClr val="000000"/>
                </a:solidFill>
                <a:latin typeface="FNVCHR+Cambria Math"/>
                <a:cs typeface="FNVCHR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a two-port network if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670680" y="3167370"/>
            <a:ext cx="1015694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FNVCHR+Cambria Math"/>
                <a:cs typeface="FNVCHR+Cambria Math"/>
              </a:rPr>
              <a:t>10</a:t>
            </a:r>
            <a:r>
              <a:rPr sz="1400" spc="1227">
                <a:solidFill>
                  <a:srgbClr val="000000"/>
                </a:solidFill>
                <a:latin typeface="FNVCHR+Cambria Math"/>
                <a:cs typeface="FNVCHR+Cambria Math"/>
              </a:rPr>
              <a:t> </a:t>
            </a:r>
            <a:r>
              <a:rPr sz="1400">
                <a:solidFill>
                  <a:srgbClr val="000000"/>
                </a:solidFill>
                <a:latin typeface="FNVCHR+Cambria Math"/>
                <a:cs typeface="FNVCHR+Cambria Math"/>
              </a:rPr>
              <a:t>1.5Ω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080639" y="3254238"/>
            <a:ext cx="837792" cy="481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1">
                <a:solidFill>
                  <a:srgbClr val="000000"/>
                </a:solidFill>
                <a:latin typeface="FNVCHR+Cambria Math"/>
                <a:cs typeface="FNVCHR+Cambria Math"/>
              </a:rPr>
              <a:t>[푇]</a:t>
            </a:r>
            <a:r>
              <a:rPr sz="1400" spc="43">
                <a:solidFill>
                  <a:srgbClr val="000000"/>
                </a:solidFill>
                <a:latin typeface="FNVCHR+Cambria Math"/>
                <a:cs typeface="FNVCHR+Cambria Math"/>
              </a:rPr>
              <a:t> </a:t>
            </a:r>
            <a:r>
              <a:rPr sz="1400">
                <a:solidFill>
                  <a:srgbClr val="000000"/>
                </a:solidFill>
                <a:latin typeface="FNVCHR+Cambria Math"/>
                <a:cs typeface="FNVCHR+Cambria Math"/>
              </a:rPr>
              <a:t>=</a:t>
            </a:r>
            <a:r>
              <a:rPr sz="1400" spc="398">
                <a:solidFill>
                  <a:srgbClr val="000000"/>
                </a:solidFill>
                <a:latin typeface="FNVCHR+Cambria Math"/>
                <a:cs typeface="FNVCHR+Cambria Math"/>
              </a:rPr>
              <a:t> </a:t>
            </a:r>
            <a:r>
              <a:rPr sz="1400">
                <a:solidFill>
                  <a:srgbClr val="000000"/>
                </a:solidFill>
                <a:latin typeface="FNVCHR+Cambria Math"/>
                <a:cs typeface="FNVCHR+Cambria Math"/>
              </a:rPr>
              <a:t>ꢀ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418965" y="3260334"/>
            <a:ext cx="331824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FNVCHR+Cambria Math"/>
                <a:cs typeface="FNVCHR+Cambria Math"/>
              </a:rPr>
              <a:t>ꢁ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650869" y="3374634"/>
            <a:ext cx="499762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FNVCHR+Cambria Math"/>
                <a:cs typeface="FNVCHR+Cambria Math"/>
              </a:rPr>
              <a:t>2 푆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191889" y="3374634"/>
            <a:ext cx="3654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FNVCHR+Cambria Math"/>
                <a:cs typeface="FNVCHR+Cambria Math"/>
              </a:rPr>
              <a:t>4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1019" y="3573002"/>
            <a:ext cx="96034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1019" y="8391134"/>
            <a:ext cx="6531062" cy="481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H.W.10:</a:t>
            </a:r>
            <a:r>
              <a:rPr sz="1400" b="1" spc="694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Determine </a:t>
            </a:r>
            <a:r>
              <a:rPr sz="1400" spc="12">
                <a:solidFill>
                  <a:srgbClr val="000000"/>
                </a:solidFill>
                <a:latin typeface="FNVCHR+Cambria Math"/>
                <a:cs typeface="FNVCHR+Cambria Math"/>
              </a:rPr>
              <a:t>[푦]</a:t>
            </a:r>
            <a:r>
              <a:rPr sz="1400" spc="28">
                <a:solidFill>
                  <a:srgbClr val="000000"/>
                </a:solidFill>
                <a:latin typeface="FNVCHR+Cambria Math"/>
                <a:cs typeface="FNVCHR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21">
                <a:solidFill>
                  <a:srgbClr val="000000"/>
                </a:solidFill>
                <a:latin typeface="FNVCHR+Cambria Math"/>
                <a:cs typeface="FNVCHR+Cambria Math"/>
              </a:rPr>
              <a:t>[푇]</a:t>
            </a:r>
            <a:r>
              <a:rPr sz="1400">
                <a:solidFill>
                  <a:srgbClr val="000000"/>
                </a:solidFill>
                <a:latin typeface="FNVCHR+Cambria Math"/>
                <a:cs typeface="FNVCHR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a two-port network whose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z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parameters are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742309" y="8584682"/>
            <a:ext cx="641275" cy="6845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FNVCHR+Cambria Math"/>
                <a:cs typeface="FNVCHR+Cambria Math"/>
              </a:rPr>
              <a:t>6</a:t>
            </a:r>
            <a:r>
              <a:rPr sz="1400" spc="1089">
                <a:solidFill>
                  <a:srgbClr val="000000"/>
                </a:solidFill>
                <a:latin typeface="FNVCHR+Cambria Math"/>
                <a:cs typeface="FNVCHR+Cambria Math"/>
              </a:rPr>
              <a:t> </a:t>
            </a:r>
            <a:r>
              <a:rPr sz="1400">
                <a:solidFill>
                  <a:srgbClr val="000000"/>
                </a:solidFill>
                <a:latin typeface="FNVCHR+Cambria Math"/>
                <a:cs typeface="FNVCHR+Cambria Math"/>
              </a:rPr>
              <a:t>4</a:t>
            </a:r>
          </a:p>
          <a:p>
            <a:pPr marL="0" marR="0">
              <a:lnSpc>
                <a:spcPts val="1644"/>
              </a:lnSpc>
              <a:spcBef>
                <a:spcPts val="5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FNVCHR+Cambria Math"/>
                <a:cs typeface="FNVCHR+Cambria Math"/>
              </a:rPr>
              <a:t>4</a:t>
            </a:r>
            <a:r>
              <a:rPr sz="1400" spc="1089">
                <a:solidFill>
                  <a:srgbClr val="000000"/>
                </a:solidFill>
                <a:latin typeface="FNVCHR+Cambria Math"/>
                <a:cs typeface="FNVCHR+Cambria Math"/>
              </a:rPr>
              <a:t> </a:t>
            </a:r>
            <a:r>
              <a:rPr sz="1400">
                <a:solidFill>
                  <a:srgbClr val="000000"/>
                </a:solidFill>
                <a:latin typeface="FNVCHR+Cambria Math"/>
                <a:cs typeface="FNVCHR+Cambria Math"/>
              </a:rPr>
              <a:t>6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193414" y="8674598"/>
            <a:ext cx="815186" cy="481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17">
                <a:solidFill>
                  <a:srgbClr val="000000"/>
                </a:solidFill>
                <a:latin typeface="FNVCHR+Cambria Math"/>
                <a:cs typeface="FNVCHR+Cambria Math"/>
              </a:rPr>
              <a:t>[푧]</a:t>
            </a:r>
            <a:r>
              <a:rPr sz="1400" spc="49">
                <a:solidFill>
                  <a:srgbClr val="000000"/>
                </a:solidFill>
                <a:latin typeface="FNVCHR+Cambria Math"/>
                <a:cs typeface="FNVCHR+Cambria Math"/>
              </a:rPr>
              <a:t> </a:t>
            </a:r>
            <a:r>
              <a:rPr sz="1400">
                <a:solidFill>
                  <a:srgbClr val="000000"/>
                </a:solidFill>
                <a:latin typeface="FNVCHR+Cambria Math"/>
                <a:cs typeface="FNVCHR+Cambria Math"/>
              </a:rPr>
              <a:t>=</a:t>
            </a:r>
            <a:r>
              <a:rPr sz="1400" spc="388">
                <a:solidFill>
                  <a:srgbClr val="000000"/>
                </a:solidFill>
                <a:latin typeface="FNVCHR+Cambria Math"/>
                <a:cs typeface="FNVCHR+Cambria Math"/>
              </a:rPr>
              <a:t> </a:t>
            </a:r>
            <a:r>
              <a:rPr sz="1400">
                <a:solidFill>
                  <a:srgbClr val="000000"/>
                </a:solidFill>
                <a:latin typeface="FNVCHR+Cambria Math"/>
                <a:cs typeface="FNVCHR+Cambria Math"/>
              </a:rPr>
              <a:t>ꢀ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117213" y="8680694"/>
            <a:ext cx="52191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FNVCHR+Cambria Math"/>
                <a:cs typeface="FNVCHR+Cambria Math"/>
              </a:rPr>
              <a:t>ꢁ</a:t>
            </a:r>
            <a:r>
              <a:rPr sz="1400" spc="235">
                <a:solidFill>
                  <a:srgbClr val="000000"/>
                </a:solidFill>
                <a:latin typeface="FNVCHR+Cambria Math"/>
                <a:cs typeface="FNVCHR+Cambria Math"/>
              </a:rPr>
              <a:t> </a:t>
            </a:r>
            <a:r>
              <a:rPr sz="1400">
                <a:solidFill>
                  <a:srgbClr val="000000"/>
                </a:solidFill>
                <a:latin typeface="FNVCHR+Cambria Math"/>
                <a:cs typeface="FNVCHR+Cambria Math"/>
              </a:rPr>
              <a:t>Ω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41019" y="8989933"/>
            <a:ext cx="910454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Answer: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25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2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862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728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364345"/>
            <a:ext cx="7389566" cy="895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Example 11: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Obtain the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y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parameters of the op 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amp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 in Fig. 1.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 that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has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z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parameters</a:t>
            </a:r>
          </a:p>
          <a:p>
            <a:pPr marL="0" marR="0">
              <a:lnSpc>
                <a:spcPts val="1554"/>
              </a:lnSpc>
              <a:spcBef>
                <a:spcPts val="233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7261469"/>
            <a:ext cx="7453828" cy="697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Since</a:t>
            </a:r>
            <a:r>
              <a:rPr sz="1400" spc="9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RKSEVM+Cambria Math"/>
                <a:cs typeface="RKSEVM+Cambria Math"/>
              </a:rPr>
              <a:t>Δ</a:t>
            </a:r>
            <a:r>
              <a:rPr sz="1500" baseline="-20571">
                <a:solidFill>
                  <a:srgbClr val="000000"/>
                </a:solidFill>
                <a:latin typeface="RKSEVM+Cambria Math"/>
                <a:cs typeface="RKSEVM+Cambria Math"/>
              </a:rPr>
              <a:t>푦</a:t>
            </a:r>
            <a:r>
              <a:rPr sz="1500" spc="82" baseline="-205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RKSEVM+Cambria Math"/>
                <a:cs typeface="RKSEVM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RKSEVM+Cambria Math"/>
                <a:cs typeface="RKSEVM+Cambria Math"/>
              </a:rPr>
              <a:t>0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2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[</a:t>
            </a:r>
            <a:r>
              <a:rPr sz="1400" b="1" spc="10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]</a:t>
            </a:r>
            <a:r>
              <a:rPr sz="1400" spc="2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matrix</a:t>
            </a:r>
            <a:r>
              <a:rPr sz="1400" spc="2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has</a:t>
            </a:r>
            <a:r>
              <a:rPr sz="1400" spc="2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</a:t>
            </a:r>
            <a:r>
              <a:rPr sz="1400" spc="2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inverse;</a:t>
            </a:r>
            <a:r>
              <a:rPr sz="1400" spc="2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therefore,</a:t>
            </a:r>
            <a:r>
              <a:rPr sz="1400" spc="2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25">
                <a:solidFill>
                  <a:srgbClr val="000000"/>
                </a:solidFill>
                <a:latin typeface="Times New Roman"/>
                <a:cs typeface="Times New Roman"/>
              </a:rPr>
              <a:t>[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]</a:t>
            </a:r>
            <a:r>
              <a:rPr sz="1400" spc="2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matrix</a:t>
            </a:r>
            <a:r>
              <a:rPr sz="1400" spc="2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does</a:t>
            </a:r>
            <a:r>
              <a:rPr sz="1400" spc="2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not</a:t>
            </a:r>
            <a:r>
              <a:rPr sz="1400" spc="2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exist</a:t>
            </a:r>
          </a:p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according to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Eq. (8.4). Note that</a:t>
            </a:r>
            <a:r>
              <a:rPr sz="14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circuit is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not reciprocal because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active element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1019" y="7922752"/>
            <a:ext cx="7408117" cy="895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H.W.11:</a:t>
            </a:r>
            <a:r>
              <a:rPr sz="1400" b="1" spc="346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 the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z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parameters of the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op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amp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 in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 Show that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circuit has no</a:t>
            </a:r>
            <a:r>
              <a:rPr sz="14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parameters.</a:t>
            </a:r>
          </a:p>
          <a:p>
            <a:pPr marL="0" marR="0">
              <a:lnSpc>
                <a:spcPts val="1554"/>
              </a:lnSpc>
              <a:spcBef>
                <a:spcPts val="236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Answer: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26</a:t>
            </a:r>
          </a:p>
        </p:txBody>
      </p:sp>
      <p:sp>
        <p:nvSpPr>
          <p:cNvPr id="1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3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862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728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76072" y="1348985"/>
            <a:ext cx="2554289" cy="519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8"/>
              </a:lnSpc>
              <a:spcBef>
                <a:spcPct val="0"/>
              </a:spcBef>
              <a:spcAft>
                <a:spcPct val="0"/>
              </a:spcAft>
            </a:pPr>
            <a:r>
              <a:rPr sz="1100" b="1">
                <a:solidFill>
                  <a:srgbClr val="EE1C24"/>
                </a:solidFill>
                <a:latin typeface="Arial"/>
                <a:cs typeface="Arial"/>
              </a:rPr>
              <a:t>8)</a:t>
            </a: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Interconnection of Networks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1608185"/>
            <a:ext cx="7454655" cy="2369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large,</a:t>
            </a:r>
            <a:r>
              <a:rPr sz="1400" spc="1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complex</a:t>
            </a:r>
            <a:r>
              <a:rPr sz="14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</a:t>
            </a:r>
            <a:r>
              <a:rPr sz="1400" spc="1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may</a:t>
            </a:r>
            <a:r>
              <a:rPr sz="1400" spc="1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divided</a:t>
            </a:r>
            <a:r>
              <a:rPr sz="1400" spc="1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into</a:t>
            </a:r>
            <a:r>
              <a:rPr sz="1400" spc="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subnetworks</a:t>
            </a:r>
            <a:r>
              <a:rPr sz="1400" spc="1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purposes</a:t>
            </a:r>
            <a:r>
              <a:rPr sz="1400" spc="1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analysis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design.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subnetworks</a:t>
            </a:r>
            <a:r>
              <a:rPr sz="14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modeled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twoport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networks, interconnected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form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original network.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7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interconnection</a:t>
            </a:r>
            <a:r>
              <a:rPr sz="1400" spc="7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can</a:t>
            </a:r>
            <a:r>
              <a:rPr sz="1400" spc="6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00" spc="6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6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series,</a:t>
            </a:r>
            <a:r>
              <a:rPr sz="1400" spc="6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6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parallel,</a:t>
            </a:r>
            <a:r>
              <a:rPr sz="1400" spc="7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00" spc="6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7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cascade.</a:t>
            </a:r>
            <a:r>
              <a:rPr sz="1400" spc="6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Although</a:t>
            </a:r>
            <a:r>
              <a:rPr sz="1400" spc="7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interconnected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</a:t>
            </a:r>
            <a:r>
              <a:rPr sz="140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can</a:t>
            </a:r>
            <a:r>
              <a:rPr sz="1400" spc="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0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described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any</a:t>
            </a:r>
            <a:r>
              <a:rPr sz="14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six</a:t>
            </a:r>
            <a:r>
              <a:rPr sz="1400" spc="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parameter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sets,</a:t>
            </a:r>
            <a:r>
              <a:rPr sz="1400" spc="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certain</a:t>
            </a:r>
            <a:r>
              <a:rPr sz="1400" spc="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set</a:t>
            </a:r>
            <a:r>
              <a:rPr sz="1400" spc="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parameters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may</a:t>
            </a:r>
            <a:r>
              <a:rPr sz="14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have</a:t>
            </a:r>
            <a:r>
              <a:rPr sz="1400" spc="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definite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advantage.</a:t>
            </a:r>
            <a:r>
              <a:rPr sz="14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example,</a:t>
            </a:r>
            <a:r>
              <a:rPr sz="1400" spc="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when</a:t>
            </a:r>
            <a:r>
              <a:rPr sz="140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networks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series,</a:t>
            </a:r>
          </a:p>
          <a:p>
            <a:pPr marL="0" marR="0">
              <a:lnSpc>
                <a:spcPts val="1554"/>
              </a:lnSpc>
              <a:spcBef>
                <a:spcPts val="101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their</a:t>
            </a:r>
            <a:r>
              <a:rPr sz="1400" spc="1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individual</a:t>
            </a:r>
            <a:r>
              <a:rPr sz="1400" spc="1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i="1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sz="1400" b="1" i="1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parameters</a:t>
            </a:r>
            <a:r>
              <a:rPr sz="1400" spc="1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add</a:t>
            </a:r>
            <a:r>
              <a:rPr sz="1400" spc="1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up</a:t>
            </a:r>
            <a:r>
              <a:rPr sz="14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give</a:t>
            </a:r>
            <a:r>
              <a:rPr sz="1400" spc="1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z</a:t>
            </a:r>
            <a:r>
              <a:rPr sz="1400" i="1" spc="13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parameters</a:t>
            </a:r>
            <a:r>
              <a:rPr sz="1400" i="1" spc="154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larger</a:t>
            </a:r>
            <a:r>
              <a:rPr sz="1400" spc="1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network.</a:t>
            </a:r>
            <a:r>
              <a:rPr sz="1400" spc="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When</a:t>
            </a:r>
          </a:p>
          <a:p>
            <a:pPr marL="0" marR="0">
              <a:lnSpc>
                <a:spcPts val="1554"/>
              </a:lnSpc>
              <a:spcBef>
                <a:spcPts val="1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they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parallel,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their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individual</a:t>
            </a:r>
            <a:r>
              <a:rPr sz="14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y</a:t>
            </a:r>
            <a:r>
              <a:rPr sz="1400" i="1" spc="4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parameters</a:t>
            </a:r>
            <a:r>
              <a:rPr sz="1400" i="1" spc="74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add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up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give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y</a:t>
            </a:r>
            <a:r>
              <a:rPr sz="1400" i="1" spc="4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parameters</a:t>
            </a:r>
            <a:r>
              <a:rPr sz="1400" i="1" spc="7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larger</a:t>
            </a:r>
          </a:p>
          <a:p>
            <a:pPr marL="0" marR="0">
              <a:lnSpc>
                <a:spcPts val="1554"/>
              </a:lnSpc>
              <a:spcBef>
                <a:spcPts val="1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network.</a:t>
            </a:r>
            <a:r>
              <a:rPr sz="14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When</a:t>
            </a:r>
            <a:r>
              <a:rPr sz="14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they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cascaded,</a:t>
            </a:r>
            <a:r>
              <a:rPr sz="14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their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individual</a:t>
            </a:r>
            <a:r>
              <a:rPr sz="1400" spc="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transmission</a:t>
            </a:r>
            <a:r>
              <a:rPr sz="1400" i="1" spc="68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parameters</a:t>
            </a:r>
            <a:r>
              <a:rPr sz="1400" i="1" spc="10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can</a:t>
            </a:r>
            <a:r>
              <a:rPr sz="1400" spc="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multiplied</a:t>
            </a:r>
          </a:p>
          <a:p>
            <a:pPr marL="0" marR="0">
              <a:lnSpc>
                <a:spcPts val="1554"/>
              </a:lnSpc>
              <a:spcBef>
                <a:spcPts val="4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together to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get the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transmission parameters</a:t>
            </a:r>
            <a:r>
              <a:rPr sz="1400" i="1" spc="34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larger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1019" y="3920355"/>
            <a:ext cx="1805118" cy="5262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8"/>
              </a:lnSpc>
              <a:spcBef>
                <a:spcPct val="0"/>
              </a:spcBef>
              <a:spcAft>
                <a:spcPct val="0"/>
              </a:spcAft>
            </a:pP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8.1) series</a:t>
            </a:r>
            <a:r>
              <a:rPr sz="1600" u="sng" spc="10">
                <a:solidFill>
                  <a:srgbClr val="FF0000"/>
                </a:solidFill>
                <a:latin typeface="Monotype Corsiva"/>
                <a:cs typeface="Monotype Corsiva"/>
              </a:rPr>
              <a:t> </a:t>
            </a: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connection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1019" y="4146026"/>
            <a:ext cx="4277299" cy="16969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Consider</a:t>
            </a:r>
            <a:r>
              <a:rPr sz="1400" spc="2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</a:t>
            </a:r>
            <a:r>
              <a:rPr sz="1400" spc="2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two-port</a:t>
            </a:r>
            <a:r>
              <a:rPr sz="1400" spc="2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networks</a:t>
            </a:r>
            <a:r>
              <a:rPr sz="1400" spc="2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(in</a:t>
            </a:r>
            <a:r>
              <a:rPr sz="1400" spc="2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</a:t>
            </a:r>
            <a:r>
              <a:rPr sz="1400" spc="218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9.1.)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5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networks</a:t>
            </a:r>
            <a:r>
              <a:rPr sz="1400" spc="5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5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5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series</a:t>
            </a:r>
            <a:r>
              <a:rPr sz="1400" spc="5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because</a:t>
            </a:r>
            <a:r>
              <a:rPr sz="1400" spc="5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their</a:t>
            </a:r>
            <a:r>
              <a:rPr sz="1400" spc="5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input</a:t>
            </a:r>
          </a:p>
          <a:p>
            <a:pPr marL="0" marR="0">
              <a:lnSpc>
                <a:spcPts val="1554"/>
              </a:lnSpc>
              <a:spcBef>
                <a:spcPts val="1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currents</a:t>
            </a:r>
            <a:r>
              <a:rPr sz="1400" spc="3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3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same</a:t>
            </a:r>
            <a:r>
              <a:rPr sz="1400" spc="3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3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their</a:t>
            </a:r>
            <a:r>
              <a:rPr sz="1400" spc="3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voltages</a:t>
            </a:r>
            <a:r>
              <a:rPr sz="1400" spc="3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add.</a:t>
            </a:r>
            <a:r>
              <a:rPr sz="1400" spc="3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addition,</a:t>
            </a:r>
            <a:r>
              <a:rPr sz="1400" spc="3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each</a:t>
            </a:r>
            <a:r>
              <a:rPr sz="1400" spc="3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</a:t>
            </a:r>
            <a:r>
              <a:rPr sz="1400" spc="3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has</a:t>
            </a:r>
            <a:r>
              <a:rPr sz="1400" spc="3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3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common</a:t>
            </a:r>
            <a:r>
              <a:rPr sz="1400" spc="3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reference,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4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when</a:t>
            </a:r>
            <a:r>
              <a:rPr sz="1400" spc="4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circuits</a:t>
            </a:r>
            <a:r>
              <a:rPr sz="1400" spc="4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4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placed</a:t>
            </a:r>
            <a:r>
              <a:rPr sz="1400" spc="4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4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series,</a:t>
            </a:r>
            <a:r>
              <a:rPr sz="1400" spc="4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common</a:t>
            </a:r>
            <a:r>
              <a:rPr sz="1400" spc="7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reference</a:t>
            </a:r>
            <a:r>
              <a:rPr sz="1400" spc="7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points</a:t>
            </a:r>
            <a:r>
              <a:rPr sz="1400" spc="7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7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each</a:t>
            </a:r>
            <a:r>
              <a:rPr sz="1400" spc="7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7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connected together.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 network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 spc="-1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1350" i="1" baseline="-11142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350" i="1" spc="16" baseline="-11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27</a:t>
            </a:r>
          </a:p>
        </p:txBody>
      </p:sp>
      <p:sp>
        <p:nvSpPr>
          <p:cNvPr id="1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2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862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728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3308969"/>
            <a:ext cx="7456401" cy="10893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 i="1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sz="1400" b="1" i="1" spc="2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parameters</a:t>
            </a:r>
            <a:r>
              <a:rPr sz="1400" spc="2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2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overall</a:t>
            </a:r>
            <a:r>
              <a:rPr sz="1400" spc="2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</a:t>
            </a:r>
            <a:r>
              <a:rPr sz="1400" spc="2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2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sum</a:t>
            </a:r>
            <a:r>
              <a:rPr sz="1400" spc="2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2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z</a:t>
            </a:r>
            <a:r>
              <a:rPr sz="1400" i="1" spc="25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parameters</a:t>
            </a:r>
            <a:r>
              <a:rPr sz="1400" i="1" spc="29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2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individual</a:t>
            </a:r>
          </a:p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networks. This can be extended to</a:t>
            </a:r>
            <a:r>
              <a:rPr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i="1">
                <a:solidFill>
                  <a:srgbClr val="000000"/>
                </a:solidFill>
                <a:latin typeface="Times New Roman"/>
                <a:cs typeface="Times New Roman"/>
              </a:rPr>
              <a:t>n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networks in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series. If two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two-port networks in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[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]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model,</a:t>
            </a:r>
            <a:r>
              <a:rPr sz="1400" spc="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example,</a:t>
            </a:r>
            <a:r>
              <a:rPr sz="1400" spc="1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1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connected</a:t>
            </a:r>
            <a:r>
              <a:rPr sz="140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series,</a:t>
            </a:r>
            <a:r>
              <a:rPr sz="1400" spc="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33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use</a:t>
            </a:r>
            <a:r>
              <a:rPr sz="1400" spc="1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Table</a:t>
            </a:r>
            <a:r>
              <a:rPr sz="1400" spc="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8.1</a:t>
            </a:r>
            <a:r>
              <a:rPr sz="1400" spc="1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convert</a:t>
            </a:r>
            <a:r>
              <a:rPr sz="1400" spc="1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sz="1400" b="1" spc="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sz="1400" b="1" spc="1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</a:p>
          <a:p>
            <a:pPr marL="0" marR="0">
              <a:lnSpc>
                <a:spcPts val="1554"/>
              </a:lnSpc>
              <a:spcBef>
                <a:spcPts val="5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then apply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Eq. (9.6).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finally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convert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result back to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sz="1400" b="1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using Table 8.1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4528430"/>
            <a:ext cx="1964293" cy="5262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8"/>
              </a:lnSpc>
              <a:spcBef>
                <a:spcPct val="0"/>
              </a:spcBef>
              <a:spcAft>
                <a:spcPct val="0"/>
              </a:spcAft>
            </a:pP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8.2) parallel</a:t>
            </a:r>
            <a:r>
              <a:rPr sz="1600" u="sng" spc="10">
                <a:solidFill>
                  <a:srgbClr val="FF0000"/>
                </a:solidFill>
                <a:latin typeface="Monotype Corsiva"/>
                <a:cs typeface="Monotype Corsiva"/>
              </a:rPr>
              <a:t> </a:t>
            </a: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connection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1019" y="4760198"/>
            <a:ext cx="4254610" cy="21103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</a:t>
            </a:r>
            <a:r>
              <a:rPr sz="1400" spc="2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two-port</a:t>
            </a:r>
            <a:r>
              <a:rPr sz="1400" spc="2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networks</a:t>
            </a:r>
            <a:r>
              <a:rPr sz="1400" spc="2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2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3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parallel</a:t>
            </a:r>
            <a:r>
              <a:rPr sz="1400" i="1" spc="34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when</a:t>
            </a:r>
            <a:r>
              <a:rPr sz="1400" spc="2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their</a:t>
            </a:r>
          </a:p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port</a:t>
            </a:r>
            <a:r>
              <a:rPr sz="140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voltages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equal</a:t>
            </a:r>
            <a:r>
              <a:rPr sz="1400" spc="1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port</a:t>
            </a:r>
            <a:r>
              <a:rPr sz="140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currents</a:t>
            </a:r>
            <a:r>
              <a:rPr sz="140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larger</a:t>
            </a:r>
            <a:r>
              <a:rPr sz="1400" spc="1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</a:t>
            </a:r>
            <a:r>
              <a:rPr sz="1400" spc="1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1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sums</a:t>
            </a:r>
            <a:r>
              <a:rPr sz="1400" spc="1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individual</a:t>
            </a:r>
            <a:r>
              <a:rPr sz="1400" spc="1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port</a:t>
            </a:r>
          </a:p>
          <a:p>
            <a:pPr marL="0" marR="0">
              <a:lnSpc>
                <a:spcPts val="1554"/>
              </a:lnSpc>
              <a:spcBef>
                <a:spcPts val="6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currents.</a:t>
            </a:r>
            <a:r>
              <a:rPr sz="1400" spc="5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5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addition,</a:t>
            </a:r>
            <a:r>
              <a:rPr sz="1400" spc="5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each</a:t>
            </a:r>
            <a:r>
              <a:rPr sz="1400" spc="5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5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must</a:t>
            </a:r>
            <a:r>
              <a:rPr sz="1400" spc="5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have</a:t>
            </a:r>
            <a:r>
              <a:rPr sz="1400" spc="5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common</a:t>
            </a:r>
            <a:r>
              <a:rPr sz="1400" spc="5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reference</a:t>
            </a:r>
            <a:r>
              <a:rPr sz="1400" spc="5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5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when</a:t>
            </a:r>
            <a:r>
              <a:rPr sz="1400" spc="5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5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networks</a:t>
            </a:r>
            <a:r>
              <a:rPr sz="1400" spc="5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connected</a:t>
            </a:r>
            <a:r>
              <a:rPr sz="1400" spc="7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together,</a:t>
            </a:r>
            <a:r>
              <a:rPr sz="1400" spc="7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they</a:t>
            </a:r>
            <a:r>
              <a:rPr sz="1400" spc="7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must</a:t>
            </a:r>
            <a:r>
              <a:rPr sz="1400" spc="7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all</a:t>
            </a:r>
            <a:r>
              <a:rPr sz="1400" spc="7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have</a:t>
            </a:r>
            <a:r>
              <a:rPr sz="1400" spc="7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their</a:t>
            </a:r>
          </a:p>
          <a:p>
            <a:pPr marL="0" marR="0">
              <a:lnSpc>
                <a:spcPts val="1554"/>
              </a:lnSpc>
              <a:spcBef>
                <a:spcPts val="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common</a:t>
            </a:r>
            <a:r>
              <a:rPr sz="1400" spc="6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references</a:t>
            </a:r>
            <a:r>
              <a:rPr sz="1400" spc="6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tied</a:t>
            </a:r>
            <a:r>
              <a:rPr sz="1400" spc="6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together.</a:t>
            </a:r>
            <a:r>
              <a:rPr sz="1400" spc="6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6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parallel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connection</a:t>
            </a:r>
            <a:r>
              <a:rPr sz="1400" spc="2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2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</a:t>
            </a:r>
            <a:r>
              <a:rPr sz="1400" spc="2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two-port</a:t>
            </a:r>
            <a:r>
              <a:rPr sz="1400" spc="2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networks</a:t>
            </a:r>
            <a:r>
              <a:rPr sz="1400" spc="2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2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00" spc="2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</a:t>
            </a:r>
            <a:r>
              <a:rPr sz="1400" spc="-2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9.2.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 the two networks,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28</a:t>
            </a:r>
          </a:p>
        </p:txBody>
      </p:sp>
      <p:sp>
        <p:nvSpPr>
          <p:cNvPr id="1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2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862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728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4066778"/>
            <a:ext cx="7456540" cy="6790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showing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y</a:t>
            </a:r>
            <a:r>
              <a:rPr sz="1400" i="1" spc="12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parameters</a:t>
            </a:r>
            <a:r>
              <a:rPr sz="1400" i="1" spc="16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overall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1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sum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y</a:t>
            </a:r>
            <a:r>
              <a:rPr sz="1400" i="1" spc="12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parameters</a:t>
            </a:r>
            <a:r>
              <a:rPr sz="1400" i="1" spc="147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individual networks.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result can be extended to</a:t>
            </a:r>
            <a:r>
              <a:rPr sz="14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n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two-port networks in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parallel.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4693023"/>
            <a:ext cx="2051056" cy="5262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8"/>
              </a:lnSpc>
              <a:spcBef>
                <a:spcPct val="0"/>
              </a:spcBef>
              <a:spcAft>
                <a:spcPct val="0"/>
              </a:spcAft>
            </a:pP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8.3) cascaded</a:t>
            </a:r>
            <a:r>
              <a:rPr sz="1600" u="sng" spc="10">
                <a:solidFill>
                  <a:srgbClr val="FF0000"/>
                </a:solidFill>
                <a:latin typeface="Monotype Corsiva"/>
                <a:cs typeface="Monotype Corsiva"/>
              </a:rPr>
              <a:t> </a:t>
            </a: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connection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1019" y="4923266"/>
            <a:ext cx="7455095" cy="8847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</a:t>
            </a:r>
            <a:r>
              <a:rPr sz="140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networks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said</a:t>
            </a:r>
            <a:r>
              <a:rPr sz="140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00" spc="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cascaded</a:t>
            </a:r>
            <a:r>
              <a:rPr sz="1400" i="1" spc="11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when</a:t>
            </a:r>
            <a:r>
              <a:rPr sz="14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output</a:t>
            </a:r>
            <a:r>
              <a:rPr sz="14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one</a:t>
            </a:r>
            <a:r>
              <a:rPr sz="1400" spc="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input</a:t>
            </a:r>
            <a:r>
              <a:rPr sz="14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other.</a:t>
            </a:r>
            <a:r>
              <a:rPr sz="140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connection</a:t>
            </a:r>
            <a:r>
              <a:rPr sz="1400" spc="3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3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</a:t>
            </a:r>
            <a:r>
              <a:rPr sz="1400" spc="3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two-port</a:t>
            </a:r>
            <a:r>
              <a:rPr sz="1400" spc="3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networks</a:t>
            </a:r>
            <a:r>
              <a:rPr sz="1400" spc="3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3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cascade</a:t>
            </a:r>
            <a:r>
              <a:rPr sz="1400" spc="3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4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00" spc="4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4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</a:t>
            </a:r>
            <a:r>
              <a:rPr sz="1400" spc="391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9.3.</a:t>
            </a:r>
            <a:r>
              <a:rPr sz="1400" spc="401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3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networks,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29</a:t>
            </a:r>
          </a:p>
        </p:txBody>
      </p:sp>
      <p:sp>
        <p:nvSpPr>
          <p:cNvPr id="1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1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862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728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4395962"/>
            <a:ext cx="7455460" cy="9344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00" spc="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this</a:t>
            </a:r>
            <a:r>
              <a:rPr sz="14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property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makes</a:t>
            </a:r>
            <a:r>
              <a:rPr sz="140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transmission</a:t>
            </a:r>
            <a:r>
              <a:rPr sz="14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parameters</a:t>
            </a:r>
            <a:r>
              <a:rPr sz="14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</a:t>
            </a:r>
            <a:r>
              <a:rPr sz="1400" spc="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useful.</a:t>
            </a:r>
            <a:r>
              <a:rPr sz="1400" spc="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Keep</a:t>
            </a:r>
            <a:r>
              <a:rPr sz="14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mind</a:t>
            </a:r>
            <a:r>
              <a:rPr sz="14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24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multiplication</a:t>
            </a:r>
            <a:r>
              <a:rPr sz="140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matrices</a:t>
            </a:r>
            <a:r>
              <a:rPr sz="1400" spc="1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must</a:t>
            </a:r>
            <a:r>
              <a:rPr sz="140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0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order</a:t>
            </a:r>
            <a:r>
              <a:rPr sz="1400" spc="1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which</a:t>
            </a:r>
            <a:r>
              <a:rPr sz="1400" spc="1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networks</a:t>
            </a:r>
            <a:r>
              <a:rPr sz="1400" spc="1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1050" i="1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050" i="1" spc="1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 spc="-1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1050" i="1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r>
              <a:rPr sz="1050" i="1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</a:p>
          <a:p>
            <a:pPr marL="0" marR="0">
              <a:lnSpc>
                <a:spcPts val="1554"/>
              </a:lnSpc>
              <a:spcBef>
                <a:spcPts val="30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cascaded.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5610590"/>
            <a:ext cx="4137187" cy="688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Example 12: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Evaluate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050" baseline="-6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050" spc="83" baseline="-69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/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050" i="1">
                <a:solidFill>
                  <a:srgbClr val="000000"/>
                </a:solidFill>
                <a:latin typeface="Times New Roman"/>
                <a:cs typeface="Times New Roman"/>
              </a:rPr>
              <a:t>s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 the circuit in Fig.</a:t>
            </a:r>
          </a:p>
          <a:p>
            <a:pPr marL="0" marR="0">
              <a:lnSpc>
                <a:spcPts val="1554"/>
              </a:lnSpc>
              <a:spcBef>
                <a:spcPts val="171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30</a:t>
            </a:r>
          </a:p>
        </p:txBody>
      </p:sp>
      <p:sp>
        <p:nvSpPr>
          <p:cNvPr id="1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0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862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728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6756892"/>
            <a:ext cx="3488604" cy="6887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H.W.12:</a:t>
            </a:r>
            <a:r>
              <a:rPr sz="1400" b="1" spc="346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050" baseline="-6909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050" spc="83" baseline="-69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/ </a:t>
            </a:r>
            <a:r>
              <a:rPr sz="1400" b="1" spc="-15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050" i="1">
                <a:solidFill>
                  <a:srgbClr val="000000"/>
                </a:solidFill>
                <a:latin typeface="Times New Roman"/>
                <a:cs typeface="Times New Roman"/>
              </a:rPr>
              <a:t>s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circuit in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</a:t>
            </a:r>
          </a:p>
          <a:p>
            <a:pPr marL="0" marR="0">
              <a:lnSpc>
                <a:spcPts val="1554"/>
              </a:lnSpc>
              <a:spcBef>
                <a:spcPts val="171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Answer: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31</a:t>
            </a:r>
          </a:p>
        </p:txBody>
      </p:sp>
      <p:sp>
        <p:nvSpPr>
          <p:cNvPr id="1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1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862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728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370441"/>
            <a:ext cx="4699223" cy="15141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Example 13:</a:t>
            </a:r>
            <a:r>
              <a:rPr sz="1400" b="1" spc="346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 the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y parameters</a:t>
            </a:r>
            <a:r>
              <a:rPr sz="1400" i="1" spc="3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two-port in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</a:t>
            </a:r>
          </a:p>
          <a:p>
            <a:pPr marL="0" marR="0">
              <a:lnSpc>
                <a:spcPts val="1554"/>
              </a:lnSpc>
              <a:spcBef>
                <a:spcPts val="133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  <a:p>
            <a:pPr marL="0" marR="0">
              <a:lnSpc>
                <a:spcPts val="1554"/>
              </a:lnSpc>
              <a:spcBef>
                <a:spcPts val="2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Let</a:t>
            </a:r>
            <a:r>
              <a:rPr sz="1400" spc="1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</a:t>
            </a:r>
            <a:r>
              <a:rPr sz="1400" spc="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refer</a:t>
            </a:r>
            <a:r>
              <a:rPr sz="1400" spc="1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upper</a:t>
            </a:r>
            <a:r>
              <a:rPr sz="1400" spc="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1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1350" i="1" baseline="-11142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350" i="1" spc="124" baseline="-11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lower</a:t>
            </a:r>
            <a:r>
              <a:rPr sz="1400" spc="7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one</a:t>
            </a:r>
            <a:r>
              <a:rPr sz="1400" spc="7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8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1350" i="1" baseline="-11142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7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7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</a:t>
            </a:r>
            <a:r>
              <a:rPr sz="1400" spc="7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networks</a:t>
            </a:r>
            <a:r>
              <a:rPr sz="1400" spc="7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</a:p>
          <a:p>
            <a:pPr marL="0" marR="0">
              <a:lnSpc>
                <a:spcPts val="1554"/>
              </a:lnSpc>
              <a:spcBef>
                <a:spcPts val="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connected</a:t>
            </a:r>
            <a:r>
              <a:rPr sz="1400" spc="4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4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parallel.</a:t>
            </a:r>
            <a:r>
              <a:rPr sz="1400" spc="4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Comparing</a:t>
            </a:r>
            <a:r>
              <a:rPr sz="1400" spc="4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 spc="-1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1350" i="1" baseline="-11142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350" i="1" spc="460" baseline="-11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4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 spc="-1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1350" i="1" baseline="-11142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</a:p>
          <a:p>
            <a:pPr marL="0" marR="0">
              <a:lnSpc>
                <a:spcPts val="1554"/>
              </a:lnSpc>
              <a:spcBef>
                <a:spcPts val="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 the circuit in</a:t>
            </a:r>
            <a:r>
              <a:rPr sz="14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 3.2(a),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we obtain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7418308"/>
            <a:ext cx="4735655" cy="689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H.W.13:</a:t>
            </a:r>
            <a:r>
              <a:rPr sz="1400" b="1" spc="694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Obtain the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y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parameters for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 in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</a:t>
            </a:r>
          </a:p>
          <a:p>
            <a:pPr marL="0" marR="0">
              <a:lnSpc>
                <a:spcPts val="1554"/>
              </a:lnSpc>
              <a:spcBef>
                <a:spcPts val="171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Answer: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32</a:t>
            </a:r>
          </a:p>
        </p:txBody>
      </p:sp>
      <p:sp>
        <p:nvSpPr>
          <p:cNvPr id="1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1.7601 Service Pack 1"/>
  <p:tag name="AS_RELEASE_DATE" val="2019.01.14"/>
  <p:tag name="AS_TITLE" val="Aspose.Slides for .NET 4.0 Client Profile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0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4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5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6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7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8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9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292</Paragraphs>
  <Slides>10</Slides>
  <Notes>0</Notes>
  <TotalTime>0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baseType="lpstr" size="11">
      <vt:lpstr>Theme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Presentation PowerPoint</dc:title>
  <dc:creator>Administrator</dc:creator>
  <cp:lastModifiedBy>Administrator</cp:lastModifiedBy>
  <cp:revision>1</cp:revision>
  <dcterms:modified xsi:type="dcterms:W3CDTF">2019-10-29T09:58:04Z</dcterms:modified>
</cp:coreProperties>
</file>